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8" r:id="rId3"/>
    <p:sldId id="266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CDD83-A18F-4821-A86B-C9FED202572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3D4FE-475D-4470-852C-E9FBA5048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0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5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B896-FB8D-46CE-8D53-25B3B1D78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B505A-04D6-4123-8AAC-1FEEC921C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37DF3-F9C9-427B-BE1A-10A6EF688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92D05-A1D0-4906-970E-039E1229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D76B9-710F-4545-B426-0ACF008F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C321-B19C-4DFA-8D68-2DA9FEF19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E241A-BBF1-4865-8F7A-5CFD3342B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F6A05-5E53-4431-8600-C39C3F07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2F12D-5421-4EA1-83AB-75F63B58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6F883-119B-480F-AD91-BF3CCB56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3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5B6942-D891-4B4B-9DB4-AF2EB34CE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A6C08-BB45-4F8D-8AB3-E41A84390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ECC9E-F818-484D-94A3-ECECB353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34D05-D319-4F7F-A76F-D3EB454E2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5BA84-3A82-41AC-8AEA-3D0D77550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2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07598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819661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336" y="1556825"/>
            <a:ext cx="6459327" cy="374435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5661103" y="2268311"/>
            <a:ext cx="3396343" cy="2147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66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4EF8E-2468-4A9F-9D9C-EEF7EF4F3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DD42-DFB7-40AF-B8E6-E72FE06CB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21B22-832A-497D-8FBE-2771821C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4B70-583C-4942-BFF6-0C27DEAE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0D5F8-1E4B-4BD7-B330-A70C8D96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4F0F2-3198-4511-94AD-02152750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AA4-CEED-42DF-8DD6-634B3CD33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1CD12-4CE5-4DB4-9C98-711FEE32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606A9-3977-4948-93F0-A5CD5A31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D0D-7588-4039-BB2C-FB35D925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7D6B6-A07D-42E2-8278-8BE14B8B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3F20B-9E40-444C-840B-BD501C22F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5BC22-0110-410F-BE24-869F668E5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FA846-BC2B-48E3-80EE-C37733C3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FE3FD-CBF1-4DD4-998F-A51763B7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6338D-6A5E-4FE9-B446-4A4EC83B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0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647BE-DBC7-43EB-B28E-C72062276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35470-AD99-4CBA-808A-B12C4EED2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8EF63-7B9B-42CB-9B67-54D011AA3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13E08D-FFC3-4C10-8338-012484E5F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B97F6-A4EF-4C1E-BB30-81A387DC3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97A70F-2510-43CE-B74C-B59078A2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8A024-BC8C-417C-B846-837D4323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02D60D-8025-4887-A060-9C7E5F8E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0D2F-B626-45AA-A542-BB0F717B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87316-1BBF-4B36-9EE8-C06D3A8A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2B936-1390-4251-923C-F825E3BB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4D41B-4180-4FE6-BE6B-771269E9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6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A838A-7152-4286-A65E-EE362B31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3215F9-A46E-4EBE-861B-04329D6A9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8D479-60BD-4EE3-B81D-0B0FBA76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780CA-D00F-48AD-8345-3F3026714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8EA5C-024D-4159-BDD4-263BAADF7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D720-4646-4FEB-A079-140B4DE7D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E6CC2-71B1-4D77-974C-7A76F9DFF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1A317-DB8A-47CD-9DBE-7E675339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ED67C-4BD0-4C96-B38C-CA5077C8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7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FC03-B088-404E-A525-27EE734D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0C8014-C588-4D83-8A8F-90251A1C7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11BD9-F87B-4864-9A91-6242F0505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3C79B-7CCB-43B6-A48B-CC0A0D42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D2011-AFF7-4EAC-A983-2BB7741C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8F786-66A8-45F5-8FD7-8909DFF0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6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B50098-2F3C-4514-A80A-7D4DF9C8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CB92D-B3FE-4966-83DC-3263B0BC5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D7128-3BA5-4409-8E07-E9FE473EE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5BE85-99D5-432F-9F51-0B43F9287A6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8AFDA-4C34-4A15-8728-F09627304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2B3CF-C994-4ED9-996A-BDB3F87F3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915FC-2C42-4A57-A55C-A974E0FC7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0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Recap: Integrated Healthcare for Co-Infections and Conditions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269" y="2180064"/>
            <a:ext cx="10972800" cy="4075982"/>
          </a:xfrm>
        </p:spPr>
        <p:txBody>
          <a:bodyPr/>
          <a:lstStyle/>
          <a:p>
            <a:r>
              <a:rPr lang="en-US" dirty="0"/>
              <a:t>Integrated HIV and hypertension care that included persons without HIV improved </a:t>
            </a:r>
            <a:r>
              <a:rPr lang="en-US" u="sng" dirty="0"/>
              <a:t>population level </a:t>
            </a:r>
            <a:r>
              <a:rPr lang="en-US" dirty="0"/>
              <a:t>health outcomes across communities in Kenya and Uganda </a:t>
            </a:r>
          </a:p>
          <a:p>
            <a:r>
              <a:rPr lang="en-US" dirty="0"/>
              <a:t>A nurse practitioner led program to treat MDR-TB was safe and effective in the eastern Cape in South Africa</a:t>
            </a:r>
          </a:p>
          <a:p>
            <a:r>
              <a:rPr lang="en-US" dirty="0"/>
              <a:t>Key population involvement, starting at the community level in program and research enables a more effective HIV response in Burundi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519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Recognize challenges and build on successes 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47307" y="2671656"/>
            <a:ext cx="4531112" cy="3653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en-US" dirty="0"/>
              <a:t>Inflexible health systems</a:t>
            </a:r>
          </a:p>
          <a:p>
            <a:pPr hangingPunct="1"/>
            <a:r>
              <a:rPr lang="en-US" dirty="0"/>
              <a:t>Insufficient financial investment </a:t>
            </a:r>
          </a:p>
          <a:p>
            <a:pPr hangingPunct="1"/>
            <a:r>
              <a:rPr lang="en-US" dirty="0"/>
              <a:t>Inadequate work force </a:t>
            </a:r>
          </a:p>
          <a:p>
            <a:pPr hangingPunct="1"/>
            <a:r>
              <a:rPr lang="en-US" dirty="0"/>
              <a:t>Weak data and monitoring capacity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7588" y="1858006"/>
            <a:ext cx="2306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Challenges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4030" y="193499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Successes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918461" y="2905754"/>
            <a:ext cx="6030014" cy="3653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83771" marR="0" indent="-326571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19200" marR="0" indent="-30480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373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945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517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108960" marR="0" indent="-365760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661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23359" marR="0" indent="-365759" algn="l" defTabSz="4572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en-US" dirty="0"/>
              <a:t>Low barrier </a:t>
            </a:r>
            <a:r>
              <a:rPr lang="en-US" dirty="0" err="1"/>
              <a:t>testing+supportive</a:t>
            </a:r>
            <a:r>
              <a:rPr lang="en-US" dirty="0"/>
              <a:t> linkage </a:t>
            </a:r>
          </a:p>
          <a:p>
            <a:pPr hangingPunct="1"/>
            <a:r>
              <a:rPr lang="en-US" dirty="0"/>
              <a:t>Differentiated care + task shifting </a:t>
            </a:r>
          </a:p>
          <a:p>
            <a:pPr hangingPunct="1"/>
            <a:r>
              <a:rPr lang="en-US" dirty="0"/>
              <a:t>Community engagement by and for vulnerable populations </a:t>
            </a:r>
          </a:p>
          <a:p>
            <a:pPr hangingPunct="1"/>
            <a:r>
              <a:rPr lang="en-US" dirty="0"/>
              <a:t>Pilots that work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6814" y="6056466"/>
            <a:ext cx="210339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COVID-19 </a:t>
            </a:r>
          </a:p>
        </p:txBody>
      </p:sp>
    </p:spTree>
    <p:extLst>
      <p:ext uri="{BB962C8B-B14F-4D97-AF65-F5344CB8AC3E}">
        <p14:creationId xmlns:p14="http://schemas.microsoft.com/office/powerpoint/2010/main" val="13685795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HIV community needs to lead the way to </a:t>
            </a:r>
            <a:r>
              <a:rPr lang="en-US" u="sng" dirty="0"/>
              <a:t>Quality</a:t>
            </a:r>
            <a:r>
              <a:rPr lang="en-US" dirty="0"/>
              <a:t> Universal Health Care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29" y="2102004"/>
            <a:ext cx="8340068" cy="30108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21698" y="2291576"/>
            <a:ext cx="2765502" cy="2862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Financial risk</a:t>
            </a:r>
            <a:r>
              <a:rPr kumimoji="0" lang="en-US" sz="1800" b="1" i="1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protection, access to quality essential health care services and access to safe, effective, quality and affordable essential medicines and vaccines for all 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baseline="0" dirty="0"/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Sustainable Development Goal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33903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240202" y="2468798"/>
            <a:ext cx="339634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dirty="0"/>
              <a:t>Thank you!</a:t>
            </a:r>
            <a:endParaRPr lang="en-GB" sz="1800" dirty="0">
              <a:latin typeface="Montserrat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1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21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Medium</vt:lpstr>
      <vt:lpstr>Office Theme</vt:lpstr>
      <vt:lpstr>Recap: Integrated Healthcare for Co-Infections and Conditions </vt:lpstr>
      <vt:lpstr>Recognize challenges and build on successes </vt:lpstr>
      <vt:lpstr>HIV community needs to lead the way to Quality Universal Health Care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Recap: Integrated Healthcare for Co-Infections and Conditions </dc:title>
  <dc:creator>Cox, Chesa J</dc:creator>
  <cp:lastModifiedBy>Cox, Chesa J</cp:lastModifiedBy>
  <cp:revision>1</cp:revision>
  <dcterms:created xsi:type="dcterms:W3CDTF">2020-06-16T18:04:57Z</dcterms:created>
  <dcterms:modified xsi:type="dcterms:W3CDTF">2020-06-16T18:05:16Z</dcterms:modified>
</cp:coreProperties>
</file>